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E915B-2888-5E46-BD6E-03C656A67EF1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3645B-D0CB-634B-A553-AD294EF1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seven </a:t>
            </a:r>
            <a:r>
              <a:rPr lang="en-US" dirty="0" err="1" smtClean="0"/>
              <a:t>subregions</a:t>
            </a:r>
            <a:r>
              <a:rPr lang="en-US" dirty="0" smtClean="0"/>
              <a:t> of</a:t>
            </a:r>
            <a:r>
              <a:rPr lang="en-US" baseline="0" dirty="0" smtClean="0"/>
              <a:t> CKI: A-G</a:t>
            </a:r>
          </a:p>
          <a:p>
            <a:r>
              <a:rPr lang="en-US" baseline="0" dirty="0" smtClean="0"/>
              <a:t>Districts are grouped into </a:t>
            </a:r>
            <a:r>
              <a:rPr lang="en-US" baseline="0" dirty="0" err="1" smtClean="0"/>
              <a:t>subregions</a:t>
            </a:r>
            <a:r>
              <a:rPr lang="en-US" baseline="0" dirty="0" smtClean="0"/>
              <a:t> in a way similar to how clubs are grouped into divisions within each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645B-D0CB-634B-A553-AD294EF176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4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out these links for more information: http://</a:t>
            </a:r>
            <a:r>
              <a:rPr lang="en-US" dirty="0" err="1" smtClean="0"/>
              <a:t>circlek.org</a:t>
            </a:r>
            <a:r>
              <a:rPr lang="en-US" dirty="0" smtClean="0"/>
              <a:t>/Leadership/Conventions/</a:t>
            </a:r>
            <a:r>
              <a:rPr lang="en-US" dirty="0" err="1" smtClean="0"/>
              <a:t>InternationalConvention</a:t>
            </a:r>
            <a:r>
              <a:rPr lang="en-US" dirty="0" smtClean="0"/>
              <a:t>/Nashville2014.aspx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docs.google.com</a:t>
            </a:r>
            <a:r>
              <a:rPr lang="en-US" dirty="0" smtClean="0"/>
              <a:t>/a/</a:t>
            </a:r>
            <a:r>
              <a:rPr lang="en-US" dirty="0" err="1" smtClean="0"/>
              <a:t>cdcki.org</a:t>
            </a:r>
            <a:r>
              <a:rPr lang="en-US" dirty="0" smtClean="0"/>
              <a:t>/document/d/1M5MssXaJuwNvVwzm-49LjgjU8K4RbL5-S8C53rRLpAk/edit</a:t>
            </a:r>
          </a:p>
          <a:p>
            <a:endParaRPr lang="en-US" dirty="0" smtClean="0"/>
          </a:p>
          <a:p>
            <a:r>
              <a:rPr lang="en-US" dirty="0" smtClean="0"/>
              <a:t>Registration Deadlines</a:t>
            </a:r>
            <a:r>
              <a:rPr lang="en-US" baseline="0" dirty="0" smtClean="0"/>
              <a:t> and Fees:</a:t>
            </a:r>
          </a:p>
          <a:p>
            <a:r>
              <a:rPr lang="en-US" baseline="0" dirty="0" smtClean="0"/>
              <a:t>$395 Regular Registration (May 2-June 1)</a:t>
            </a:r>
          </a:p>
          <a:p>
            <a:r>
              <a:rPr lang="en-US" baseline="0" dirty="0" smtClean="0"/>
              <a:t>$495 Late/on-site registration (After June1)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645B-D0CB-634B-A553-AD294EF176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4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7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3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9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8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2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8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2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71C0-212F-674B-B82F-901D28DFC31F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BA2E7-742D-3C4D-B58A-0E0C386B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3348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International (The “I” in CKI)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70958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Capital District Circle K International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Membership Development &amp; Education Committee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May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 2014</a:t>
            </a:r>
          </a:p>
          <a:p>
            <a:endParaRPr lang="en-US" dirty="0"/>
          </a:p>
        </p:txBody>
      </p:sp>
      <p:pic>
        <p:nvPicPr>
          <p:cNvPr id="4" name="Picture 3" descr="graphic_CKI_horizontal stripes7467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07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18" y="5297366"/>
            <a:ext cx="1952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lack and 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638800"/>
            <a:ext cx="3474488" cy="8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616"/>
            <a:ext cx="8229600" cy="42895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Want to develop your skills as a servant leader? Check out CKI’s </a:t>
            </a:r>
            <a:r>
              <a:rPr lang="en-US" b="1" dirty="0" smtClean="0">
                <a:latin typeface="Century Gothic"/>
                <a:cs typeface="Century Gothic"/>
              </a:rPr>
              <a:t>Leadership Academy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July 27-August 1, 2014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Morgantown, Indiana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Registration is $195, which includes food and lodging. </a:t>
            </a:r>
          </a:p>
          <a:p>
            <a:pPr marL="457200" lvl="1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Capital District is sponsoring a </a:t>
            </a:r>
            <a:r>
              <a:rPr lang="en-US" b="1" dirty="0" smtClean="0">
                <a:latin typeface="Century Gothic"/>
                <a:cs typeface="Century Gothic"/>
              </a:rPr>
              <a:t>scholarship</a:t>
            </a:r>
            <a:r>
              <a:rPr lang="en-US" dirty="0" smtClean="0">
                <a:latin typeface="Century Gothic"/>
                <a:cs typeface="Century Gothic"/>
              </a:rPr>
              <a:t> for one member to attend Leadership Academy. Contact Administrator Jen Wolff or Governor Ben Romano if you are interested.</a:t>
            </a:r>
          </a:p>
        </p:txBody>
      </p:sp>
      <p:pic>
        <p:nvPicPr>
          <p:cNvPr id="5" name="Picture 4" descr="graphic_CKI_horizontal stripes7467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Leadership Academy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177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616"/>
            <a:ext cx="8229600" cy="4289548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CKI operates under multiple rings of support: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Club level (club officers, </a:t>
            </a:r>
            <a:r>
              <a:rPr lang="en-US" b="1" dirty="0" smtClean="0">
                <a:latin typeface="Century Gothic"/>
                <a:cs typeface="Century Gothic"/>
              </a:rPr>
              <a:t>members</a:t>
            </a:r>
            <a:r>
              <a:rPr lang="en-US" dirty="0" smtClean="0">
                <a:latin typeface="Century Gothic"/>
                <a:cs typeface="Century Gothic"/>
              </a:rPr>
              <a:t>)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District Level (district officers, LTGs, committees)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International Level (International President, Trustees, International committees)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graphic_CKI_horizontal stripes7467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Circle K </a:t>
            </a:r>
            <a:r>
              <a:rPr lang="en-US" b="1" dirty="0" smtClean="0">
                <a:latin typeface="Century Gothic"/>
                <a:cs typeface="Century Gothic"/>
              </a:rPr>
              <a:t>INTERNATIONAL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319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616"/>
            <a:ext cx="8229600" cy="4289548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Elected each summer at International Convention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Students serve in their positions for one year: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International President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International Vice President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7 International Trustees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graphic_CKI_horizontal stripes7467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International Leaders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177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_CKI_horizontal stripes7467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International President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6" name="Content Placeholder 5" descr="TsangDaniel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29" r="-1732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Daniel Tsang</a:t>
            </a:r>
          </a:p>
          <a:p>
            <a:r>
              <a:rPr lang="en-US" b="1" dirty="0" smtClean="0"/>
              <a:t>Loyola University of Chicago</a:t>
            </a:r>
          </a:p>
          <a:p>
            <a:r>
              <a:rPr lang="en-US" dirty="0" smtClean="0"/>
              <a:t>Helps lead the I-Board in identifying the critical issues facing the organization and evaluating strategies to to support the organization’s mission.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7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_CKI_horizontal stripes7467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International Vice President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Amelia </a:t>
            </a:r>
            <a:r>
              <a:rPr lang="en-US" b="1" dirty="0" err="1" smtClean="0">
                <a:latin typeface="Century Gothic"/>
                <a:cs typeface="Century Gothic"/>
              </a:rPr>
              <a:t>Ahnert</a:t>
            </a:r>
            <a:endParaRPr lang="en-US" b="1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The Pennsylvania State University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Supports the International President and sends out a weekly newsletter to members via email.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6" name="Content Placeholder 5" descr="AhnertAmeli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29" r="-17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177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_CKI_horizontal stripes7467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International Trustee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6" name="Content Placeholder 5" descr="SammatDanielle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29" r="-1732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Danielle </a:t>
            </a:r>
            <a:r>
              <a:rPr lang="en-US" b="1" dirty="0" err="1" smtClean="0">
                <a:latin typeface="Century Gothic"/>
                <a:cs typeface="Century Gothic"/>
              </a:rPr>
              <a:t>Sammut</a:t>
            </a:r>
            <a:endParaRPr lang="en-US" b="1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The College of New Jersey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Representing </a:t>
            </a:r>
            <a:r>
              <a:rPr lang="en-US" dirty="0" err="1" smtClean="0">
                <a:latin typeface="Century Gothic"/>
                <a:cs typeface="Century Gothic"/>
              </a:rPr>
              <a:t>Subregion</a:t>
            </a:r>
            <a:r>
              <a:rPr lang="en-US" dirty="0" smtClean="0">
                <a:latin typeface="Century Gothic"/>
                <a:cs typeface="Century Gothic"/>
              </a:rPr>
              <a:t> F: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Capital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Eastern Canada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New England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New Jersey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New York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177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616"/>
            <a:ext cx="8229600" cy="4289548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So how can members (like </a:t>
            </a:r>
            <a:r>
              <a:rPr lang="en-US" b="1" dirty="0" smtClean="0">
                <a:latin typeface="Century Gothic"/>
                <a:cs typeface="Century Gothic"/>
              </a:rPr>
              <a:t>YOU</a:t>
            </a:r>
            <a:r>
              <a:rPr lang="en-US" dirty="0" smtClean="0">
                <a:latin typeface="Century Gothic"/>
                <a:cs typeface="Century Gothic"/>
              </a:rPr>
              <a:t>) get involved on the International level?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International Committees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International Convention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Leadership Academy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graphic_CKI_horizontal stripes7467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Getting Involved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17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616"/>
            <a:ext cx="8229600" cy="42895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Similar to District Committees, the International Board also has committees that members can join:</a:t>
            </a:r>
          </a:p>
          <a:p>
            <a:pPr lvl="1"/>
            <a:r>
              <a:rPr lang="en-US" b="1" dirty="0" smtClean="0">
                <a:latin typeface="Century Gothic"/>
                <a:cs typeface="Century Gothic"/>
              </a:rPr>
              <a:t>Service</a:t>
            </a:r>
          </a:p>
          <a:p>
            <a:pPr lvl="1"/>
            <a:r>
              <a:rPr lang="en-US" b="1" dirty="0" smtClean="0">
                <a:latin typeface="Century Gothic"/>
                <a:cs typeface="Century Gothic"/>
              </a:rPr>
              <a:t>Kiwanis Family Relations</a:t>
            </a:r>
          </a:p>
          <a:p>
            <a:pPr lvl="1"/>
            <a:r>
              <a:rPr lang="en-US" b="1" dirty="0" smtClean="0">
                <a:latin typeface="Century Gothic"/>
                <a:cs typeface="Century Gothic"/>
              </a:rPr>
              <a:t>Membership and Marketing</a:t>
            </a:r>
          </a:p>
          <a:p>
            <a:pPr lvl="1"/>
            <a:r>
              <a:rPr lang="en-US" b="1" dirty="0" smtClean="0">
                <a:latin typeface="Century Gothic"/>
                <a:cs typeface="Century Gothic"/>
              </a:rPr>
              <a:t>Large Scale Service Project (LSSP)</a:t>
            </a:r>
          </a:p>
          <a:p>
            <a:pPr lvl="1"/>
            <a:endParaRPr lang="en-US" b="1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Applications to join committees go out in July so keep an eye on your email!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graphic_CKI_horizontal stripes7467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International Committees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177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36616"/>
            <a:ext cx="6068646" cy="476738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This year, International Convention and Large Scale Service Project (LSSP) are being combined into a super fun hybrid event called </a:t>
            </a:r>
            <a:r>
              <a:rPr lang="en-US" b="1" dirty="0" err="1" smtClean="0">
                <a:latin typeface="Century Gothic"/>
                <a:cs typeface="Century Gothic"/>
              </a:rPr>
              <a:t>CKIx</a:t>
            </a:r>
            <a:r>
              <a:rPr lang="en-US" dirty="0" smtClean="0">
                <a:latin typeface="Century Gothic"/>
                <a:cs typeface="Century Gothic"/>
              </a:rPr>
              <a:t>!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It will take place in </a:t>
            </a:r>
            <a:r>
              <a:rPr lang="en-US" b="1" dirty="0" smtClean="0">
                <a:latin typeface="Century Gothic"/>
                <a:cs typeface="Century Gothic"/>
              </a:rPr>
              <a:t>Nashville, Tennessee from June 17-22, 2014 </a:t>
            </a:r>
            <a:r>
              <a:rPr lang="en-US" dirty="0" smtClean="0">
                <a:latin typeface="Century Gothic"/>
                <a:cs typeface="Century Gothic"/>
              </a:rPr>
              <a:t>at the Loews Vanderbilt Hotel.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graphic_CKI_horizontal stripes7467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International Convention (</a:t>
            </a:r>
            <a:r>
              <a:rPr lang="en-US" b="1" dirty="0" smtClean="0">
                <a:latin typeface="Century Gothic"/>
                <a:cs typeface="Century Gothic"/>
              </a:rPr>
              <a:t>ICON</a:t>
            </a:r>
            <a:r>
              <a:rPr lang="en-US" dirty="0" smtClean="0">
                <a:latin typeface="Century Gothic"/>
                <a:cs typeface="Century Gothic"/>
              </a:rPr>
              <a:t>)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4" name="Picture 3" descr="graphic_CKIx_2014_completelogo_4c_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13" y="2930769"/>
            <a:ext cx="2974779" cy="2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7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454</Words>
  <Application>Microsoft Macintosh PowerPoint</Application>
  <PresentationFormat>On-screen Show (4:3)</PresentationFormat>
  <Paragraphs>66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International (The “I” in CKI)</vt:lpstr>
      <vt:lpstr>Circle K INTERNATIONAL</vt:lpstr>
      <vt:lpstr>International Leaders</vt:lpstr>
      <vt:lpstr>International President</vt:lpstr>
      <vt:lpstr>International Vice President</vt:lpstr>
      <vt:lpstr>International Trustee</vt:lpstr>
      <vt:lpstr>Getting Involved</vt:lpstr>
      <vt:lpstr>International Committees</vt:lpstr>
      <vt:lpstr>International Convention (ICON)</vt:lpstr>
      <vt:lpstr>Leadership Academy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</dc:title>
  <dc:creator>Caitlin Francis</dc:creator>
  <cp:lastModifiedBy>Caitlin Francis</cp:lastModifiedBy>
  <cp:revision>10</cp:revision>
  <dcterms:created xsi:type="dcterms:W3CDTF">2014-05-13T19:39:18Z</dcterms:created>
  <dcterms:modified xsi:type="dcterms:W3CDTF">2014-05-13T21:39:28Z</dcterms:modified>
</cp:coreProperties>
</file>